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Helios Bold" panose="020B0604020202020204" charset="0"/>
      <p:regular r:id="rId18"/>
    </p:embeddedFont>
    <p:embeddedFont>
      <p:font typeface="League Spartan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Roboto" panose="02000000000000000000" pitchFamily="2" charset="0"/>
      <p:regular r:id="rId22"/>
    </p:embeddedFont>
    <p:embeddedFont>
      <p:font typeface="Source Sans Pro" panose="020B0503030403020204" pitchFamily="34" charset="0"/>
      <p:regular r:id="rId23"/>
    </p:embeddedFont>
    <p:embeddedFont>
      <p:font typeface="Source Sans Pro Bold" panose="020B0604020202020204" charset="0"/>
      <p:regular r:id="rId24"/>
    </p:embeddedFont>
    <p:embeddedFont>
      <p:font typeface="Source Sans Pro Italics" panose="020B0604020202020204" charset="0"/>
      <p:regular r:id="rId25"/>
    </p:embeddedFont>
    <p:embeddedFont>
      <p:font typeface="Times New Roman Bold" panose="02020803070505020304" pitchFamily="18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6051EA-B378-46E1-BE23-845C49EA9C4B}" v="2" dt="2026-01-26T06:19:32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40073" autoAdjust="0"/>
  </p:normalViewPr>
  <p:slideViewPr>
    <p:cSldViewPr>
      <p:cViewPr varScale="1">
        <p:scale>
          <a:sx n="29" d="100"/>
          <a:sy n="29" d="100"/>
        </p:scale>
        <p:origin x="31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 Rugut" userId="08d899f1be468b88" providerId="LiveId" clId="{34EB17D6-58DB-429E-BDD4-44A3F24C3F2C}"/>
    <pc:docChg chg="undo custSel delSld modSld">
      <pc:chgData name="Ivan Rugut" userId="08d899f1be468b88" providerId="LiveId" clId="{34EB17D6-58DB-429E-BDD4-44A3F24C3F2C}" dt="2026-01-26T06:19:30.446" v="88" actId="20577"/>
      <pc:docMkLst>
        <pc:docMk/>
      </pc:docMkLst>
      <pc:sldChg chg="modNotesTx">
        <pc:chgData name="Ivan Rugut" userId="08d899f1be468b88" providerId="LiveId" clId="{34EB17D6-58DB-429E-BDD4-44A3F24C3F2C}" dt="2026-01-26T06:17:42.217" v="84" actId="20577"/>
        <pc:sldMkLst>
          <pc:docMk/>
          <pc:sldMk cId="0" sldId="256"/>
        </pc:sldMkLst>
      </pc:sldChg>
      <pc:sldChg chg="modSp mod modNotesTx">
        <pc:chgData name="Ivan Rugut" userId="08d899f1be468b88" providerId="LiveId" clId="{34EB17D6-58DB-429E-BDD4-44A3F24C3F2C}" dt="2026-01-26T06:19:30.446" v="88" actId="20577"/>
        <pc:sldMkLst>
          <pc:docMk/>
          <pc:sldMk cId="0" sldId="257"/>
        </pc:sldMkLst>
        <pc:spChg chg="mod">
          <ac:chgData name="Ivan Rugut" userId="08d899f1be468b88" providerId="LiveId" clId="{34EB17D6-58DB-429E-BDD4-44A3F24C3F2C}" dt="2026-01-23T21:36:27.647" v="3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Ivan Rugut" userId="08d899f1be468b88" providerId="LiveId" clId="{34EB17D6-58DB-429E-BDD4-44A3F24C3F2C}" dt="2026-01-23T21:36:33.984" v="4" actId="1076"/>
          <ac:spMkLst>
            <pc:docMk/>
            <pc:sldMk cId="0" sldId="257"/>
            <ac:spMk id="17" creationId="{00000000-0000-0000-0000-000000000000}"/>
          </ac:spMkLst>
        </pc:spChg>
      </pc:sldChg>
      <pc:sldChg chg="modSp mod">
        <pc:chgData name="Ivan Rugut" userId="08d899f1be468b88" providerId="LiveId" clId="{34EB17D6-58DB-429E-BDD4-44A3F24C3F2C}" dt="2026-01-23T21:36:52.227" v="6" actId="14100"/>
        <pc:sldMkLst>
          <pc:docMk/>
          <pc:sldMk cId="0" sldId="259"/>
        </pc:sldMkLst>
        <pc:grpChg chg="mod">
          <ac:chgData name="Ivan Rugut" userId="08d899f1be468b88" providerId="LiveId" clId="{34EB17D6-58DB-429E-BDD4-44A3F24C3F2C}" dt="2026-01-23T21:36:52.227" v="6" actId="14100"/>
          <ac:grpSpMkLst>
            <pc:docMk/>
            <pc:sldMk cId="0" sldId="259"/>
            <ac:grpSpMk id="3" creationId="{00000000-0000-0000-0000-000000000000}"/>
          </ac:grpSpMkLst>
        </pc:grpChg>
      </pc:sldChg>
      <pc:sldChg chg="modNotesTx">
        <pc:chgData name="Ivan Rugut" userId="08d899f1be468b88" providerId="LiveId" clId="{34EB17D6-58DB-429E-BDD4-44A3F24C3F2C}" dt="2026-01-26T06:14:08.379" v="13"/>
        <pc:sldMkLst>
          <pc:docMk/>
          <pc:sldMk cId="0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88C0D-DE44-4B01-A58E-CD15799983DE}" type="datetimeFigureOut">
              <a:rPr lang="en-CA" smtClean="0"/>
              <a:t>2026-01-25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A255A-5AB1-44F1-A7D5-1ABF6E42C8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9787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My objective with this analysis was to understand how hydraulic fracturing water use in British Columbia is distributed over time and across regions.</a:t>
            </a:r>
          </a:p>
          <a:p>
            <a:pPr>
              <a:buNone/>
            </a:pPr>
            <a:r>
              <a:rPr lang="en-US" dirty="0"/>
              <a:t>I will show how I cleaned and structured raw regulatory data so that water use could be measured accurately per fracture event, and mapped.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255A-5AB1-44F1-A7D5-1ABF6E42C88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4976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Hydraulic fracturing uses large volumes of water, but that use is not evenly spread across British Columbia.</a:t>
            </a:r>
            <a:br>
              <a:rPr lang="en-US" dirty="0"/>
            </a:br>
            <a:r>
              <a:rPr lang="en-US" dirty="0"/>
              <a:t>Most of the impact is concentrated in specific regions, which means local environmental pressure can be much higher than provincial averages suggest.</a:t>
            </a:r>
            <a:br>
              <a:rPr lang="en-US" dirty="0"/>
            </a:br>
            <a:r>
              <a:rPr lang="en-US" dirty="0"/>
              <a:t>Although public regulatory data exists, it isn’t structured in a way that allows for direct analysis.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255A-5AB1-44F1-A7D5-1ABF6E42C88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648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Total fracturing water use generally increases over time, with noticeable year-to-year </a:t>
            </a:r>
            <a:r>
              <a:rPr lang="en-US" dirty="0" err="1"/>
              <a:t>variability.Recent</a:t>
            </a:r>
            <a:r>
              <a:rPr lang="en-US" dirty="0"/>
              <a:t> years show higher peaks, indicating larger or more water-intensive fracture operations rather than just more activity.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small number of well areas account for a </a:t>
            </a:r>
            <a:r>
              <a:rPr lang="en-US" b="1" dirty="0"/>
              <a:t>disproportionate share of total water consumption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This confirms that water demand is </a:t>
            </a:r>
            <a:r>
              <a:rPr lang="en-US" b="1" dirty="0"/>
              <a:t>regionally concentrated</a:t>
            </a:r>
            <a:r>
              <a:rPr lang="en-US" dirty="0"/>
              <a:t>, not evenly distributed across BC.</a:t>
            </a:r>
          </a:p>
          <a:p>
            <a:br>
              <a:rPr lang="en-CA" dirty="0"/>
            </a:br>
            <a:r>
              <a:rPr lang="en-US" dirty="0"/>
              <a:t>Regions with fewer fracture events can still have </a:t>
            </a:r>
            <a:r>
              <a:rPr lang="en-US" b="1" dirty="0"/>
              <a:t>high average water use per event</a:t>
            </a:r>
            <a:r>
              <a:rPr lang="en-US" dirty="0"/>
              <a:t>.</a:t>
            </a:r>
          </a:p>
          <a:p>
            <a:r>
              <a:rPr lang="en-US" dirty="0"/>
              <a:t>High total water use is driven by </a:t>
            </a:r>
            <a:r>
              <a:rPr lang="en-US" b="1" dirty="0"/>
              <a:t>both frequency and intensity</a:t>
            </a:r>
            <a:r>
              <a:rPr lang="en-US" dirty="0"/>
              <a:t>, not event count alone.</a:t>
            </a:r>
          </a:p>
          <a:p>
            <a:br>
              <a:rPr lang="en-CA" dirty="0"/>
            </a:br>
            <a:r>
              <a:rPr lang="en-US" dirty="0"/>
              <a:t>Water impact is shaped by where fracturing happens, how often it happens, and how water-intensive each event is.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255A-5AB1-44F1-A7D5-1ABF6E42C88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3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jpeg"/><Relationship Id="rId5" Type="http://schemas.openxmlformats.org/officeDocument/2006/relationships/image" Target="../media/image3.pn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jpeg"/><Relationship Id="rId5" Type="http://schemas.openxmlformats.org/officeDocument/2006/relationships/image" Target="../media/image3.pn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356104"/>
          </a:xfrm>
          <a:custGeom>
            <a:avLst/>
            <a:gdLst/>
            <a:ahLst/>
            <a:cxnLst/>
            <a:rect l="l" t="t" r="r" b="b"/>
            <a:pathLst>
              <a:path w="18288000" h="10356104">
                <a:moveTo>
                  <a:pt x="0" y="0"/>
                </a:moveTo>
                <a:lnTo>
                  <a:pt x="18288000" y="0"/>
                </a:lnTo>
                <a:lnTo>
                  <a:pt x="18288000" y="10356104"/>
                </a:lnTo>
                <a:lnTo>
                  <a:pt x="0" y="10356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</a:blip>
            <a:stretch>
              <a:fillRect t="-6742" b="-2570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3945182" cy="1232465"/>
          </a:xfrm>
          <a:custGeom>
            <a:avLst/>
            <a:gdLst/>
            <a:ahLst/>
            <a:cxnLst/>
            <a:rect l="l" t="t" r="r" b="b"/>
            <a:pathLst>
              <a:path w="3945182" h="1232465">
                <a:moveTo>
                  <a:pt x="0" y="0"/>
                </a:moveTo>
                <a:lnTo>
                  <a:pt x="3945182" y="0"/>
                </a:lnTo>
                <a:lnTo>
                  <a:pt x="3945182" y="1232465"/>
                </a:lnTo>
                <a:lnTo>
                  <a:pt x="0" y="1232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4812" b="-2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1500645" y="3814443"/>
            <a:ext cx="15286709" cy="192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sz="4913" b="1">
                <a:solidFill>
                  <a:srgbClr val="003060">
                    <a:alpha val="80000"/>
                  </a:srgb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BRITISH COLUMBIA HYDRAULIC FRACTURING WATER USE ANALYSIS</a:t>
            </a:r>
          </a:p>
          <a:p>
            <a:pPr algn="l">
              <a:lnSpc>
                <a:spcPts val="4962"/>
              </a:lnSpc>
            </a:pPr>
            <a:endParaRPr lang="en-US" sz="4913" b="1">
              <a:solidFill>
                <a:srgbClr val="003060">
                  <a:alpha val="80000"/>
                </a:srgbClr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27529" y="6974917"/>
            <a:ext cx="7032941" cy="12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2"/>
              </a:lnSpc>
            </a:pPr>
            <a:r>
              <a:rPr lang="en-US" sz="3687">
                <a:solidFill>
                  <a:srgbClr val="003060">
                    <a:alpha val="83922"/>
                  </a:srgbClr>
                </a:solidFill>
                <a:latin typeface="Garet"/>
                <a:ea typeface="Garet"/>
                <a:cs typeface="Garet"/>
                <a:sym typeface="Garet"/>
              </a:rPr>
              <a:t>Prepared By: Ivan Rugut </a:t>
            </a:r>
          </a:p>
          <a:p>
            <a:pPr algn="ctr">
              <a:lnSpc>
                <a:spcPts val="5162"/>
              </a:lnSpc>
              <a:spcBef>
                <a:spcPct val="0"/>
              </a:spcBef>
            </a:pPr>
            <a:r>
              <a:rPr lang="en-US" sz="3687" b="1">
                <a:solidFill>
                  <a:srgbClr val="003060">
                    <a:alpha val="83922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 Data Analyst / GIS Analyst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0" y="4200"/>
            <a:ext cx="3186735" cy="1024500"/>
          </a:xfrm>
          <a:custGeom>
            <a:avLst/>
            <a:gdLst/>
            <a:ahLst/>
            <a:cxnLst/>
            <a:rect l="l" t="t" r="r" b="b"/>
            <a:pathLst>
              <a:path w="3186735" h="1024500">
                <a:moveTo>
                  <a:pt x="0" y="0"/>
                </a:moveTo>
                <a:lnTo>
                  <a:pt x="3186735" y="0"/>
                </a:lnTo>
                <a:lnTo>
                  <a:pt x="3186735" y="1024500"/>
                </a:lnTo>
                <a:lnTo>
                  <a:pt x="0" y="1024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</a:blip>
            <a:stretch>
              <a:fillRect t="-934" b="-934"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484110" y="2102136"/>
            <a:ext cx="16775190" cy="79765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1189221"/>
            <a:ext cx="13406114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MAP 2: WATER USE HEATMAP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0122835" y="806450"/>
            <a:ext cx="6294884" cy="8674100"/>
            <a:chOff x="0" y="0"/>
            <a:chExt cx="1657912" cy="22845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7912" cy="2284537"/>
            </a:xfrm>
            <a:custGeom>
              <a:avLst/>
              <a:gdLst/>
              <a:ahLst/>
              <a:cxnLst/>
              <a:rect l="l" t="t" r="r" b="b"/>
              <a:pathLst>
                <a:path w="1657912" h="2284537">
                  <a:moveTo>
                    <a:pt x="62724" y="0"/>
                  </a:moveTo>
                  <a:lnTo>
                    <a:pt x="1595188" y="0"/>
                  </a:lnTo>
                  <a:cubicBezTo>
                    <a:pt x="1611824" y="0"/>
                    <a:pt x="1627778" y="6608"/>
                    <a:pt x="1639541" y="18371"/>
                  </a:cubicBezTo>
                  <a:cubicBezTo>
                    <a:pt x="1651304" y="30134"/>
                    <a:pt x="1657912" y="46088"/>
                    <a:pt x="1657912" y="62724"/>
                  </a:cubicBezTo>
                  <a:lnTo>
                    <a:pt x="1657912" y="2221813"/>
                  </a:lnTo>
                  <a:cubicBezTo>
                    <a:pt x="1657912" y="2256454"/>
                    <a:pt x="1629830" y="2284537"/>
                    <a:pt x="1595188" y="2284537"/>
                  </a:cubicBezTo>
                  <a:lnTo>
                    <a:pt x="62724" y="2284537"/>
                  </a:lnTo>
                  <a:cubicBezTo>
                    <a:pt x="46088" y="2284537"/>
                    <a:pt x="30134" y="2277928"/>
                    <a:pt x="18371" y="2266165"/>
                  </a:cubicBezTo>
                  <a:cubicBezTo>
                    <a:pt x="6608" y="2254403"/>
                    <a:pt x="0" y="2238448"/>
                    <a:pt x="0" y="2221813"/>
                  </a:cubicBezTo>
                  <a:lnTo>
                    <a:pt x="0" y="62724"/>
                  </a:lnTo>
                  <a:cubicBezTo>
                    <a:pt x="0" y="46088"/>
                    <a:pt x="6608" y="30134"/>
                    <a:pt x="18371" y="18371"/>
                  </a:cubicBezTo>
                  <a:cubicBezTo>
                    <a:pt x="30134" y="6608"/>
                    <a:pt x="46088" y="0"/>
                    <a:pt x="6272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57912" cy="233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62583" y="1606753"/>
            <a:ext cx="1868266" cy="18682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62583" y="4210291"/>
            <a:ext cx="1868266" cy="18682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62583" y="6811982"/>
            <a:ext cx="1868266" cy="18682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33150" y="3237449"/>
            <a:ext cx="6534348" cy="5246370"/>
            <a:chOff x="0" y="0"/>
            <a:chExt cx="7467600" cy="59956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b="-7801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1673640"/>
            <a:ext cx="7252858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STANDS 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914400"/>
            <a:ext cx="5634574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 TAKEAWAYS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77298" y="190147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77298" y="4495485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77298" y="709773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99650" y="2295848"/>
            <a:ext cx="5210816" cy="87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Water use per fracture event is increasing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99650" y="4669564"/>
            <a:ext cx="5210816" cy="87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water demand is driven by a small number of regions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99650" y="7173932"/>
            <a:ext cx="5210816" cy="87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High-volume events contribute disproportionately</a:t>
            </a:r>
          </a:p>
        </p:txBody>
      </p:sp>
      <p:sp>
        <p:nvSpPr>
          <p:cNvPr id="28" name="Freeform 28"/>
          <p:cNvSpPr/>
          <p:nvPr/>
        </p:nvSpPr>
        <p:spPr>
          <a:xfrm>
            <a:off x="0" y="4200"/>
            <a:ext cx="3186735" cy="1024500"/>
          </a:xfrm>
          <a:custGeom>
            <a:avLst/>
            <a:gdLst/>
            <a:ahLst/>
            <a:cxnLst/>
            <a:rect l="l" t="t" r="r" b="b"/>
            <a:pathLst>
              <a:path w="3186735" h="1024500">
                <a:moveTo>
                  <a:pt x="0" y="0"/>
                </a:moveTo>
                <a:lnTo>
                  <a:pt x="3186735" y="0"/>
                </a:lnTo>
                <a:lnTo>
                  <a:pt x="3186735" y="1024500"/>
                </a:lnTo>
                <a:lnTo>
                  <a:pt x="0" y="1024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934" b="-93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3199799" cy="1028700"/>
          </a:xfrm>
          <a:custGeom>
            <a:avLst/>
            <a:gdLst/>
            <a:ahLst/>
            <a:cxnLst/>
            <a:rect l="l" t="t" r="r" b="b"/>
            <a:pathLst>
              <a:path w="3199799" h="1028700">
                <a:moveTo>
                  <a:pt x="0" y="0"/>
                </a:moveTo>
                <a:lnTo>
                  <a:pt x="3199799" y="0"/>
                </a:lnTo>
                <a:lnTo>
                  <a:pt x="319979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t="-934" b="-9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5930358" y="1966822"/>
            <a:ext cx="7103487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32016" y="2791184"/>
            <a:ext cx="5501829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and tools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8719" y="3314110"/>
            <a:ext cx="14504107" cy="556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5"/>
              </a:lnSpc>
            </a:pPr>
            <a:r>
              <a:rPr lang="en-US" sz="4446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British Columbia Energy Regulator (BCER)</a:t>
            </a:r>
          </a:p>
          <a:p>
            <a:pPr algn="ctr">
              <a:lnSpc>
                <a:spcPts val="6225"/>
              </a:lnSpc>
            </a:pPr>
            <a:r>
              <a:rPr lang="en-US" sz="44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BIL-183 – Complete FracFocus Data (BC)</a:t>
            </a:r>
          </a:p>
          <a:p>
            <a:pPr algn="ctr">
              <a:lnSpc>
                <a:spcPts val="6225"/>
              </a:lnSpc>
            </a:pPr>
            <a:r>
              <a:rPr lang="en-US" sz="4446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FracFocus Chemical Disclosure Registry</a:t>
            </a:r>
          </a:p>
          <a:p>
            <a:pPr algn="ctr">
              <a:lnSpc>
                <a:spcPts val="6225"/>
              </a:lnSpc>
            </a:pPr>
            <a:r>
              <a:rPr lang="en-US" sz="4446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Esri</a:t>
            </a:r>
            <a:r>
              <a:rPr lang="en-US" sz="44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ArcGIS Online</a:t>
            </a:r>
          </a:p>
          <a:p>
            <a:pPr algn="ctr">
              <a:lnSpc>
                <a:spcPts val="6225"/>
              </a:lnSpc>
            </a:pPr>
            <a:r>
              <a:rPr lang="en-US" sz="4446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  <a:r>
              <a:rPr lang="en-US" sz="44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pandas, numpy, matplotlib</a:t>
            </a:r>
          </a:p>
          <a:p>
            <a:pPr algn="ctr">
              <a:lnSpc>
                <a:spcPts val="6225"/>
              </a:lnSpc>
            </a:pPr>
            <a:r>
              <a:rPr lang="en-US" sz="44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Jupyter Notebook</a:t>
            </a:r>
          </a:p>
          <a:p>
            <a:pPr algn="l">
              <a:lnSpc>
                <a:spcPts val="6785"/>
              </a:lnSpc>
            </a:pPr>
            <a:endParaRPr lang="en-US" sz="4446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7072387" y="802308"/>
            <a:ext cx="373825" cy="1489884"/>
          </a:xfrm>
          <a:custGeom>
            <a:avLst/>
            <a:gdLst/>
            <a:ahLst/>
            <a:cxnLst/>
            <a:rect l="l" t="t" r="r" b="b"/>
            <a:pathLst>
              <a:path w="373825" h="1489884">
                <a:moveTo>
                  <a:pt x="0" y="0"/>
                </a:moveTo>
                <a:lnTo>
                  <a:pt x="373826" y="0"/>
                </a:lnTo>
                <a:lnTo>
                  <a:pt x="373826" y="1489884"/>
                </a:lnTo>
                <a:lnTo>
                  <a:pt x="0" y="1489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4903205" y="4110160"/>
            <a:ext cx="8216473" cy="134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6"/>
              </a:lnSpc>
            </a:pPr>
            <a:r>
              <a:rPr lang="en-US" sz="10357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4200"/>
            <a:ext cx="3186735" cy="1024500"/>
          </a:xfrm>
          <a:custGeom>
            <a:avLst/>
            <a:gdLst/>
            <a:ahLst/>
            <a:cxnLst/>
            <a:rect l="l" t="t" r="r" b="b"/>
            <a:pathLst>
              <a:path w="3186735" h="1024500">
                <a:moveTo>
                  <a:pt x="0" y="0"/>
                </a:moveTo>
                <a:lnTo>
                  <a:pt x="3186735" y="0"/>
                </a:lnTo>
                <a:lnTo>
                  <a:pt x="3186735" y="1024500"/>
                </a:lnTo>
                <a:lnTo>
                  <a:pt x="0" y="1024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</a:blip>
            <a:stretch>
              <a:fillRect t="-934" b="-93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628048" y="3180276"/>
            <a:ext cx="817854" cy="720378"/>
            <a:chOff x="0" y="0"/>
            <a:chExt cx="215402" cy="1897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402" cy="189729"/>
            </a:xfrm>
            <a:custGeom>
              <a:avLst/>
              <a:gdLst/>
              <a:ahLst/>
              <a:cxnLst/>
              <a:rect l="l" t="t" r="r" b="b"/>
              <a:pathLst>
                <a:path w="215402" h="189729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28048" y="4011264"/>
            <a:ext cx="817854" cy="720378"/>
            <a:chOff x="0" y="0"/>
            <a:chExt cx="215402" cy="1897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5402" cy="189729"/>
            </a:xfrm>
            <a:custGeom>
              <a:avLst/>
              <a:gdLst/>
              <a:ahLst/>
              <a:cxnLst/>
              <a:rect l="l" t="t" r="r" b="b"/>
              <a:pathLst>
                <a:path w="215402" h="189729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28048" y="4845942"/>
            <a:ext cx="817854" cy="720378"/>
            <a:chOff x="0" y="0"/>
            <a:chExt cx="215402" cy="1897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5402" cy="189729"/>
            </a:xfrm>
            <a:custGeom>
              <a:avLst/>
              <a:gdLst/>
              <a:ahLst/>
              <a:cxnLst/>
              <a:rect l="l" t="t" r="r" b="b"/>
              <a:pathLst>
                <a:path w="215402" h="189729">
                  <a:moveTo>
                    <a:pt x="94865" y="0"/>
                  </a:moveTo>
                  <a:lnTo>
                    <a:pt x="120537" y="0"/>
                  </a:lnTo>
                  <a:cubicBezTo>
                    <a:pt x="145697" y="0"/>
                    <a:pt x="169826" y="9995"/>
                    <a:pt x="187617" y="27785"/>
                  </a:cubicBezTo>
                  <a:cubicBezTo>
                    <a:pt x="205407" y="45576"/>
                    <a:pt x="215402" y="69705"/>
                    <a:pt x="215402" y="94865"/>
                  </a:cubicBezTo>
                  <a:lnTo>
                    <a:pt x="215402" y="94865"/>
                  </a:lnTo>
                  <a:cubicBezTo>
                    <a:pt x="215402" y="147257"/>
                    <a:pt x="172930" y="189729"/>
                    <a:pt x="120537" y="189729"/>
                  </a:cubicBezTo>
                  <a:lnTo>
                    <a:pt x="94865" y="189729"/>
                  </a:lnTo>
                  <a:cubicBezTo>
                    <a:pt x="69705" y="189729"/>
                    <a:pt x="45576" y="179735"/>
                    <a:pt x="27785" y="161944"/>
                  </a:cubicBezTo>
                  <a:cubicBezTo>
                    <a:pt x="9995" y="144153"/>
                    <a:pt x="0" y="120024"/>
                    <a:pt x="0" y="94865"/>
                  </a:cubicBezTo>
                  <a:lnTo>
                    <a:pt x="0" y="94865"/>
                  </a:lnTo>
                  <a:cubicBezTo>
                    <a:pt x="0" y="69705"/>
                    <a:pt x="9995" y="45576"/>
                    <a:pt x="27785" y="27785"/>
                  </a:cubicBezTo>
                  <a:cubicBezTo>
                    <a:pt x="45576" y="9995"/>
                    <a:pt x="69705" y="0"/>
                    <a:pt x="94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15402" cy="246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03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2703" y="3353141"/>
            <a:ext cx="4203747" cy="5735273"/>
            <a:chOff x="0" y="0"/>
            <a:chExt cx="1112512" cy="15178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2512" cy="1517827"/>
            </a:xfrm>
            <a:custGeom>
              <a:avLst/>
              <a:gdLst/>
              <a:ahLst/>
              <a:cxnLst/>
              <a:rect l="l" t="t" r="r" b="b"/>
              <a:pathLst>
                <a:path w="1112512" h="1517827">
                  <a:moveTo>
                    <a:pt x="0" y="0"/>
                  </a:moveTo>
                  <a:lnTo>
                    <a:pt x="1112512" y="0"/>
                  </a:lnTo>
                  <a:lnTo>
                    <a:pt x="1112512" y="1517827"/>
                  </a:lnTo>
                  <a:lnTo>
                    <a:pt x="0" y="1517827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112512" cy="1574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8597" y="2340833"/>
            <a:ext cx="4203747" cy="6105247"/>
            <a:chOff x="0" y="0"/>
            <a:chExt cx="654419" cy="9504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54419" cy="950435"/>
            </a:xfrm>
            <a:custGeom>
              <a:avLst/>
              <a:gdLst/>
              <a:ahLst/>
              <a:cxnLst/>
              <a:rect l="l" t="t" r="r" b="b"/>
              <a:pathLst>
                <a:path w="654419" h="950435">
                  <a:moveTo>
                    <a:pt x="0" y="0"/>
                  </a:moveTo>
                  <a:lnTo>
                    <a:pt x="654419" y="0"/>
                  </a:lnTo>
                  <a:lnTo>
                    <a:pt x="654419" y="950435"/>
                  </a:lnTo>
                  <a:lnTo>
                    <a:pt x="0" y="950435"/>
                  </a:lnTo>
                  <a:close/>
                </a:path>
              </a:pathLst>
            </a:custGeom>
            <a:blipFill>
              <a:blip r:embed="rId4"/>
              <a:stretch>
                <a:fillRect l="-46661" r="-4666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224889" y="1261469"/>
            <a:ext cx="13058530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 dirty="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WHY THIS ANALYSIS MATTERS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21439" y="3295991"/>
            <a:ext cx="8733663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Hydraulic fracturing is a water-intensive activity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21439" y="4126978"/>
            <a:ext cx="1026543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Water use is regionally concentrated, not evenly distributed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21439" y="4961657"/>
            <a:ext cx="986233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Public regulatory data exists but is not analysis-ready</a:t>
            </a:r>
          </a:p>
        </p:txBody>
      </p:sp>
      <p:sp>
        <p:nvSpPr>
          <p:cNvPr id="21" name="Freeform 21"/>
          <p:cNvSpPr/>
          <p:nvPr/>
        </p:nvSpPr>
        <p:spPr>
          <a:xfrm>
            <a:off x="0" y="0"/>
            <a:ext cx="3945182" cy="1232465"/>
          </a:xfrm>
          <a:custGeom>
            <a:avLst/>
            <a:gdLst/>
            <a:ahLst/>
            <a:cxnLst/>
            <a:rect l="l" t="t" r="r" b="b"/>
            <a:pathLst>
              <a:path w="3945182" h="1232465">
                <a:moveTo>
                  <a:pt x="0" y="0"/>
                </a:moveTo>
                <a:lnTo>
                  <a:pt x="3945182" y="0"/>
                </a:lnTo>
                <a:lnTo>
                  <a:pt x="3945182" y="1232465"/>
                </a:lnTo>
                <a:lnTo>
                  <a:pt x="0" y="1232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4812" b="-21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TextBox 22"/>
          <p:cNvSpPr txBox="1"/>
          <p:nvPr/>
        </p:nvSpPr>
        <p:spPr>
          <a:xfrm>
            <a:off x="7102133" y="7908235"/>
            <a:ext cx="902836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Goal:</a:t>
            </a:r>
            <a:r>
              <a:rPr lang="en-US" sz="2800" i="1" dirty="0">
                <a:solidFill>
                  <a:srgbClr val="000000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 To turn raw regulatory data into clear insights and maps</a:t>
            </a:r>
          </a:p>
        </p:txBody>
      </p:sp>
      <p:sp>
        <p:nvSpPr>
          <p:cNvPr id="23" name="Freeform 23"/>
          <p:cNvSpPr/>
          <p:nvPr/>
        </p:nvSpPr>
        <p:spPr>
          <a:xfrm flipH="1">
            <a:off x="5628048" y="7896883"/>
            <a:ext cx="1178056" cy="561183"/>
          </a:xfrm>
          <a:custGeom>
            <a:avLst/>
            <a:gdLst/>
            <a:ahLst/>
            <a:cxnLst/>
            <a:rect l="l" t="t" r="r" b="b"/>
            <a:pathLst>
              <a:path w="1178056" h="561183">
                <a:moveTo>
                  <a:pt x="1178056" y="0"/>
                </a:moveTo>
                <a:lnTo>
                  <a:pt x="0" y="0"/>
                </a:lnTo>
                <a:lnTo>
                  <a:pt x="0" y="561183"/>
                </a:lnTo>
                <a:lnTo>
                  <a:pt x="1178056" y="561183"/>
                </a:lnTo>
                <a:lnTo>
                  <a:pt x="117805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5624245" y="2056310"/>
            <a:ext cx="7038508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OBJECTIVES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61452" y="3547422"/>
            <a:ext cx="603534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 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46388" y="3794821"/>
            <a:ext cx="6112187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Quantify reported water use per fracture event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67219" y="6747712"/>
            <a:ext cx="6795534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Visualize spatial concentration of high water-use activity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46388" y="4788850"/>
            <a:ext cx="6511560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Identify temporal trends in water consumption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73936" y="7681416"/>
            <a:ext cx="814012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Demonstrate a reproducible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cleaning → analysis → mapping workflow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00925" y="5810833"/>
            <a:ext cx="5157211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Compare water use across well areas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30084" y="4553645"/>
            <a:ext cx="603534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30084" y="5550229"/>
            <a:ext cx="603534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 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1452" y="6487108"/>
            <a:ext cx="603534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 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30084" y="7458912"/>
            <a:ext cx="603534" cy="30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 05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0"/>
            <a:ext cx="3199799" cy="1028700"/>
          </a:xfrm>
          <a:custGeom>
            <a:avLst/>
            <a:gdLst/>
            <a:ahLst/>
            <a:cxnLst/>
            <a:rect l="l" t="t" r="r" b="b"/>
            <a:pathLst>
              <a:path w="3199799" h="1028700">
                <a:moveTo>
                  <a:pt x="0" y="0"/>
                </a:moveTo>
                <a:lnTo>
                  <a:pt x="3199799" y="0"/>
                </a:lnTo>
                <a:lnTo>
                  <a:pt x="319979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t="-934" b="-93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65651" y="-251930"/>
            <a:ext cx="18288000" cy="3311347"/>
            <a:chOff x="0" y="0"/>
            <a:chExt cx="5035308" cy="8721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5308" cy="872124"/>
            </a:xfrm>
            <a:custGeom>
              <a:avLst/>
              <a:gdLst/>
              <a:ahLst/>
              <a:cxnLst/>
              <a:rect l="l" t="t" r="r" b="b"/>
              <a:pathLst>
                <a:path w="5035308" h="872124">
                  <a:moveTo>
                    <a:pt x="0" y="0"/>
                  </a:moveTo>
                  <a:lnTo>
                    <a:pt x="5035308" y="0"/>
                  </a:lnTo>
                  <a:lnTo>
                    <a:pt x="5035308" y="872124"/>
                  </a:lnTo>
                  <a:lnTo>
                    <a:pt x="0" y="872124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35308" cy="929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0648" y="4460342"/>
            <a:ext cx="4949838" cy="2889691"/>
            <a:chOff x="0" y="0"/>
            <a:chExt cx="1313155" cy="7666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3"/>
              <a:stretch>
                <a:fillRect t="-35265" b="-35265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3298978" cy="1060585"/>
          </a:xfrm>
          <a:custGeom>
            <a:avLst/>
            <a:gdLst/>
            <a:ahLst/>
            <a:cxnLst/>
            <a:rect l="l" t="t" r="r" b="b"/>
            <a:pathLst>
              <a:path w="3298978" h="1060585">
                <a:moveTo>
                  <a:pt x="0" y="0"/>
                </a:moveTo>
                <a:lnTo>
                  <a:pt x="3298978" y="0"/>
                </a:lnTo>
                <a:lnTo>
                  <a:pt x="3298978" y="1060585"/>
                </a:lnTo>
                <a:lnTo>
                  <a:pt x="0" y="1060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t="-934" b="-93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6685204" y="4710870"/>
            <a:ext cx="4520701" cy="2639163"/>
            <a:chOff x="0" y="0"/>
            <a:chExt cx="1313155" cy="7666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5"/>
              <a:stretch>
                <a:fillRect t="-19202" b="-19202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53655" y="4605457"/>
            <a:ext cx="5301041" cy="3094721"/>
            <a:chOff x="0" y="0"/>
            <a:chExt cx="1313155" cy="7666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3155" cy="766613"/>
            </a:xfrm>
            <a:custGeom>
              <a:avLst/>
              <a:gdLst/>
              <a:ahLst/>
              <a:cxnLst/>
              <a:rect l="l" t="t" r="r" b="b"/>
              <a:pathLst>
                <a:path w="1313155" h="766613">
                  <a:moveTo>
                    <a:pt x="0" y="0"/>
                  </a:moveTo>
                  <a:lnTo>
                    <a:pt x="1313155" y="0"/>
                  </a:lnTo>
                  <a:lnTo>
                    <a:pt x="1313155" y="766613"/>
                  </a:lnTo>
                  <a:lnTo>
                    <a:pt x="0" y="766613"/>
                  </a:lnTo>
                  <a:close/>
                </a:path>
              </a:pathLst>
            </a:custGeom>
            <a:blipFill>
              <a:blip r:embed="rId6"/>
              <a:stretch>
                <a:fillRect t="-6993" b="-699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950061" y="1659568"/>
            <a:ext cx="9388198" cy="8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6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DATASETS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65651" y="7751758"/>
            <a:ext cx="5949057" cy="1506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5"/>
              </a:lnSpc>
            </a:pPr>
            <a:r>
              <a:rPr lang="en-US" sz="2646" b="1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FracFocus – BIL-183 (BCER)</a:t>
            </a:r>
          </a:p>
          <a:p>
            <a:pPr marL="433766" lvl="1" indent="-216883" algn="ctr">
              <a:lnSpc>
                <a:spcPts val="2812"/>
              </a:lnSpc>
              <a:buFont typeface="Arial"/>
              <a:buChar char="•"/>
            </a:pPr>
            <a:r>
              <a:rPr lang="en-US" sz="200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Ingredient-level hydraulic fracturing records</a:t>
            </a:r>
          </a:p>
          <a:p>
            <a:pPr marL="433766" lvl="1" indent="-216883" algn="ctr">
              <a:lnSpc>
                <a:spcPts val="2812"/>
              </a:lnSpc>
              <a:buFont typeface="Arial"/>
              <a:buChar char="•"/>
            </a:pPr>
            <a:r>
              <a:rPr lang="en-US" sz="200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Includes water volumes, dates, and coordinates</a:t>
            </a:r>
          </a:p>
          <a:p>
            <a:pPr algn="ctr">
              <a:lnSpc>
                <a:spcPts val="2812"/>
              </a:lnSpc>
            </a:pPr>
            <a:endParaRPr lang="en-US" sz="2009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640486" y="7751758"/>
            <a:ext cx="6610136" cy="149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5"/>
              </a:lnSpc>
            </a:pPr>
            <a:r>
              <a:rPr lang="en-US" sz="2646" b="1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BC Administrative Boundaries</a:t>
            </a:r>
          </a:p>
          <a:p>
            <a:pPr marL="463452" lvl="1" indent="-231726" algn="ctr">
              <a:lnSpc>
                <a:spcPts val="3005"/>
              </a:lnSpc>
              <a:buFont typeface="Arial"/>
              <a:buChar char="•"/>
            </a:pPr>
            <a:r>
              <a:rPr lang="en-US" sz="2146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Province of British Columbia — defined areas</a:t>
            </a:r>
          </a:p>
          <a:p>
            <a:pPr marL="463452" lvl="1" indent="-231726" algn="ctr">
              <a:lnSpc>
                <a:spcPts val="3005"/>
              </a:lnSpc>
              <a:buFont typeface="Arial"/>
              <a:buChar char="•"/>
            </a:pPr>
            <a:r>
              <a:rPr lang="en-US" sz="2146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for spatial context in ArcGIS Online</a:t>
            </a:r>
          </a:p>
          <a:p>
            <a:pPr algn="ctr">
              <a:lnSpc>
                <a:spcPts val="2112"/>
              </a:lnSpc>
            </a:pPr>
            <a:endParaRPr lang="en-US" sz="2146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070589" y="7751758"/>
            <a:ext cx="5949057" cy="1131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5"/>
              </a:lnSpc>
            </a:pPr>
            <a:r>
              <a:rPr lang="en-US" sz="2646" b="1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Esri Basemaps</a:t>
            </a:r>
          </a:p>
          <a:p>
            <a:pPr marL="398682" lvl="1" indent="-199341" algn="ctr">
              <a:lnSpc>
                <a:spcPts val="2585"/>
              </a:lnSpc>
              <a:buFont typeface="Arial"/>
              <a:buChar char="•"/>
            </a:pPr>
            <a:r>
              <a:rPr lang="en-US" sz="1846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Terrain / Oceans basemaps for geographic reference</a:t>
            </a:r>
          </a:p>
          <a:p>
            <a:pPr algn="ctr">
              <a:lnSpc>
                <a:spcPts val="2812"/>
              </a:lnSpc>
            </a:pPr>
            <a:endParaRPr lang="en-US" sz="1846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3199799" cy="1028700"/>
          </a:xfrm>
          <a:custGeom>
            <a:avLst/>
            <a:gdLst/>
            <a:ahLst/>
            <a:cxnLst/>
            <a:rect l="l" t="t" r="r" b="b"/>
            <a:pathLst>
              <a:path w="3199799" h="1028700">
                <a:moveTo>
                  <a:pt x="0" y="0"/>
                </a:moveTo>
                <a:lnTo>
                  <a:pt x="3199799" y="0"/>
                </a:lnTo>
                <a:lnTo>
                  <a:pt x="319979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t="-934" b="-9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8089215" y="2685351"/>
            <a:ext cx="1054785" cy="1057429"/>
          </a:xfrm>
          <a:custGeom>
            <a:avLst/>
            <a:gdLst/>
            <a:ahLst/>
            <a:cxnLst/>
            <a:rect l="l" t="t" r="r" b="b"/>
            <a:pathLst>
              <a:path w="1054785" h="1057429">
                <a:moveTo>
                  <a:pt x="0" y="0"/>
                </a:moveTo>
                <a:lnTo>
                  <a:pt x="1054785" y="0"/>
                </a:lnTo>
                <a:lnTo>
                  <a:pt x="1054785" y="1057429"/>
                </a:lnTo>
                <a:lnTo>
                  <a:pt x="0" y="1057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8211286" y="4173540"/>
            <a:ext cx="1122689" cy="1101639"/>
          </a:xfrm>
          <a:custGeom>
            <a:avLst/>
            <a:gdLst/>
            <a:ahLst/>
            <a:cxnLst/>
            <a:rect l="l" t="t" r="r" b="b"/>
            <a:pathLst>
              <a:path w="1122689" h="1101639">
                <a:moveTo>
                  <a:pt x="0" y="0"/>
                </a:moveTo>
                <a:lnTo>
                  <a:pt x="1122690" y="0"/>
                </a:lnTo>
                <a:lnTo>
                  <a:pt x="1122690" y="1101639"/>
                </a:lnTo>
                <a:lnTo>
                  <a:pt x="0" y="1101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376599" y="5703804"/>
            <a:ext cx="685048" cy="800056"/>
          </a:xfrm>
          <a:custGeom>
            <a:avLst/>
            <a:gdLst/>
            <a:ahLst/>
            <a:cxnLst/>
            <a:rect l="l" t="t" r="r" b="b"/>
            <a:pathLst>
              <a:path w="685048" h="800056">
                <a:moveTo>
                  <a:pt x="0" y="0"/>
                </a:moveTo>
                <a:lnTo>
                  <a:pt x="685048" y="0"/>
                </a:lnTo>
                <a:lnTo>
                  <a:pt x="685048" y="800056"/>
                </a:lnTo>
                <a:lnTo>
                  <a:pt x="0" y="800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8142564" y="6887177"/>
            <a:ext cx="1001436" cy="1001436"/>
          </a:xfrm>
          <a:custGeom>
            <a:avLst/>
            <a:gdLst/>
            <a:ahLst/>
            <a:cxnLst/>
            <a:rect l="l" t="t" r="r" b="b"/>
            <a:pathLst>
              <a:path w="1001436" h="1001436">
                <a:moveTo>
                  <a:pt x="0" y="0"/>
                </a:moveTo>
                <a:lnTo>
                  <a:pt x="1001436" y="0"/>
                </a:lnTo>
                <a:lnTo>
                  <a:pt x="1001436" y="1001436"/>
                </a:lnTo>
                <a:lnTo>
                  <a:pt x="0" y="10014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1160330" y="2869759"/>
            <a:ext cx="7103487" cy="168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DATA CHALLENGES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38" y="4650110"/>
            <a:ext cx="5501829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Why cleaning was required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13319" y="2737142"/>
            <a:ext cx="6796283" cy="90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263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FracFocus data is reported at the ingredient level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3319" y="4247435"/>
            <a:ext cx="6796283" cy="906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263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Single fracture events appear across multiple rows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13319" y="5923872"/>
            <a:ext cx="6796283" cy="44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263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Coordinates provided in DMS format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13319" y="7142370"/>
            <a:ext cx="6796283" cy="44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263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Direct analysis would overcount water use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239" y="2858760"/>
            <a:ext cx="6397241" cy="4569481"/>
            <a:chOff x="0" y="0"/>
            <a:chExt cx="8529655" cy="60926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625" r="10625"/>
            <a:stretch>
              <a:fillRect/>
            </a:stretch>
          </p:blipFill>
          <p:spPr>
            <a:xfrm>
              <a:off x="0" y="0"/>
              <a:ext cx="8529655" cy="609264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1224901" y="2676520"/>
            <a:ext cx="6034399" cy="2976970"/>
          </a:xfrm>
          <a:custGeom>
            <a:avLst/>
            <a:gdLst/>
            <a:ahLst/>
            <a:cxnLst/>
            <a:rect l="l" t="t" r="r" b="b"/>
            <a:pathLst>
              <a:path w="6034399" h="2976970">
                <a:moveTo>
                  <a:pt x="0" y="0"/>
                </a:moveTo>
                <a:lnTo>
                  <a:pt x="6034399" y="0"/>
                </a:lnTo>
                <a:lnTo>
                  <a:pt x="6034399" y="2976970"/>
                </a:lnTo>
                <a:lnTo>
                  <a:pt x="0" y="297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6802971" y="2676520"/>
            <a:ext cx="6034399" cy="2976970"/>
          </a:xfrm>
          <a:custGeom>
            <a:avLst/>
            <a:gdLst/>
            <a:ahLst/>
            <a:cxnLst/>
            <a:rect l="l" t="t" r="r" b="b"/>
            <a:pathLst>
              <a:path w="6034399" h="2976970">
                <a:moveTo>
                  <a:pt x="0" y="0"/>
                </a:moveTo>
                <a:lnTo>
                  <a:pt x="6034399" y="0"/>
                </a:lnTo>
                <a:lnTo>
                  <a:pt x="6034399" y="2976970"/>
                </a:lnTo>
                <a:lnTo>
                  <a:pt x="0" y="297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6190623" y="3201051"/>
            <a:ext cx="457421" cy="567637"/>
          </a:xfrm>
          <a:custGeom>
            <a:avLst/>
            <a:gdLst/>
            <a:ahLst/>
            <a:cxnLst/>
            <a:rect l="l" t="t" r="r" b="b"/>
            <a:pathLst>
              <a:path w="457421" h="567637">
                <a:moveTo>
                  <a:pt x="0" y="0"/>
                </a:moveTo>
                <a:lnTo>
                  <a:pt x="457421" y="0"/>
                </a:lnTo>
                <a:lnTo>
                  <a:pt x="457421" y="567637"/>
                </a:lnTo>
                <a:lnTo>
                  <a:pt x="0" y="56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3972236" y="3201051"/>
            <a:ext cx="539729" cy="567637"/>
          </a:xfrm>
          <a:custGeom>
            <a:avLst/>
            <a:gdLst/>
            <a:ahLst/>
            <a:cxnLst/>
            <a:rect l="l" t="t" r="r" b="b"/>
            <a:pathLst>
              <a:path w="539729" h="567637">
                <a:moveTo>
                  <a:pt x="0" y="0"/>
                </a:moveTo>
                <a:lnTo>
                  <a:pt x="539729" y="0"/>
                </a:lnTo>
                <a:lnTo>
                  <a:pt x="539729" y="567637"/>
                </a:lnTo>
                <a:lnTo>
                  <a:pt x="0" y="56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11783609" y="3201051"/>
            <a:ext cx="452927" cy="567637"/>
          </a:xfrm>
          <a:custGeom>
            <a:avLst/>
            <a:gdLst/>
            <a:ahLst/>
            <a:cxnLst/>
            <a:rect l="l" t="t" r="r" b="b"/>
            <a:pathLst>
              <a:path w="452927" h="567637">
                <a:moveTo>
                  <a:pt x="0" y="0"/>
                </a:moveTo>
                <a:lnTo>
                  <a:pt x="452927" y="0"/>
                </a:lnTo>
                <a:lnTo>
                  <a:pt x="452927" y="567637"/>
                </a:lnTo>
                <a:lnTo>
                  <a:pt x="0" y="5676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7338174" y="3201051"/>
            <a:ext cx="584190" cy="567637"/>
          </a:xfrm>
          <a:custGeom>
            <a:avLst/>
            <a:gdLst/>
            <a:ahLst/>
            <a:cxnLst/>
            <a:rect l="l" t="t" r="r" b="b"/>
            <a:pathLst>
              <a:path w="584190" h="567637">
                <a:moveTo>
                  <a:pt x="0" y="0"/>
                </a:moveTo>
                <a:lnTo>
                  <a:pt x="584189" y="0"/>
                </a:lnTo>
                <a:lnTo>
                  <a:pt x="584189" y="567637"/>
                </a:lnTo>
                <a:lnTo>
                  <a:pt x="0" y="567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9536825" y="3201051"/>
            <a:ext cx="566691" cy="567637"/>
          </a:xfrm>
          <a:custGeom>
            <a:avLst/>
            <a:gdLst/>
            <a:ahLst/>
            <a:cxnLst/>
            <a:rect l="l" t="t" r="r" b="b"/>
            <a:pathLst>
              <a:path w="566691" h="567637">
                <a:moveTo>
                  <a:pt x="0" y="0"/>
                </a:moveTo>
                <a:lnTo>
                  <a:pt x="566691" y="0"/>
                </a:lnTo>
                <a:lnTo>
                  <a:pt x="566691" y="567637"/>
                </a:lnTo>
                <a:lnTo>
                  <a:pt x="0" y="5676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6826102" y="6044015"/>
            <a:ext cx="1710138" cy="10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7"/>
              </a:lnSpc>
              <a:spcBef>
                <a:spcPct val="0"/>
              </a:spcBef>
            </a:pPr>
            <a:r>
              <a:rPr lang="en-US" sz="1912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Loaded raw CSV using safe encoding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8480" y="556440"/>
            <a:ext cx="11253548" cy="168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700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DATA CLEANING APPROACH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65101" y="6044015"/>
            <a:ext cx="1710138" cy="10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7"/>
              </a:lnSpc>
              <a:spcBef>
                <a:spcPct val="0"/>
              </a:spcBef>
            </a:pPr>
            <a:r>
              <a:rPr lang="en-US" sz="1912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Standardized dates and numeric fields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25795" y="6044015"/>
            <a:ext cx="1710138" cy="10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7"/>
              </a:lnSpc>
              <a:spcBef>
                <a:spcPct val="0"/>
              </a:spcBef>
            </a:pPr>
            <a:r>
              <a:rPr lang="en-US" sz="1912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Aggregated to one row per fracture event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25792" y="6044015"/>
            <a:ext cx="1871377" cy="10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7"/>
              </a:lnSpc>
              <a:spcBef>
                <a:spcPct val="0"/>
              </a:spcBef>
            </a:pPr>
            <a:r>
              <a:rPr lang="en-US" sz="1912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Removed incomplete or invalid records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03865" y="6044015"/>
            <a:ext cx="1936458" cy="10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7"/>
              </a:lnSpc>
              <a:spcBef>
                <a:spcPct val="0"/>
              </a:spcBef>
            </a:pPr>
            <a:r>
              <a:rPr lang="en-US" sz="1912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Converted coordinates to decimal degrees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577455" y="-395424"/>
            <a:ext cx="19187335" cy="1424124"/>
            <a:chOff x="0" y="0"/>
            <a:chExt cx="5053454" cy="3750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49668" y="9258300"/>
            <a:ext cx="19187335" cy="1424124"/>
            <a:chOff x="0" y="0"/>
            <a:chExt cx="5053454" cy="3750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3454" cy="375078"/>
            </a:xfrm>
            <a:custGeom>
              <a:avLst/>
              <a:gdLst/>
              <a:ahLst/>
              <a:cxnLst/>
              <a:rect l="l" t="t" r="r" b="b"/>
              <a:pathLst>
                <a:path w="5053454" h="375078">
                  <a:moveTo>
                    <a:pt x="0" y="0"/>
                  </a:moveTo>
                  <a:lnTo>
                    <a:pt x="5053454" y="0"/>
                  </a:lnTo>
                  <a:lnTo>
                    <a:pt x="5053454" y="375078"/>
                  </a:lnTo>
                  <a:lnTo>
                    <a:pt x="0" y="375078"/>
                  </a:lnTo>
                  <a:close/>
                </a:path>
              </a:pathLst>
            </a:custGeom>
            <a:gradFill rotWithShape="1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3454" cy="43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4200"/>
            <a:ext cx="3186735" cy="1024500"/>
          </a:xfrm>
          <a:custGeom>
            <a:avLst/>
            <a:gdLst/>
            <a:ahLst/>
            <a:cxnLst/>
            <a:rect l="l" t="t" r="r" b="b"/>
            <a:pathLst>
              <a:path w="3186735" h="1024500">
                <a:moveTo>
                  <a:pt x="0" y="0"/>
                </a:moveTo>
                <a:lnTo>
                  <a:pt x="3186735" y="0"/>
                </a:lnTo>
                <a:lnTo>
                  <a:pt x="3186735" y="1024500"/>
                </a:lnTo>
                <a:lnTo>
                  <a:pt x="0" y="1024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t="-934" b="-93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Freeform 10"/>
          <p:cNvSpPr/>
          <p:nvPr/>
        </p:nvSpPr>
        <p:spPr>
          <a:xfrm>
            <a:off x="390562" y="4768003"/>
            <a:ext cx="10778855" cy="2687370"/>
          </a:xfrm>
          <a:custGeom>
            <a:avLst/>
            <a:gdLst/>
            <a:ahLst/>
            <a:cxnLst/>
            <a:rect l="l" t="t" r="r" b="b"/>
            <a:pathLst>
              <a:path w="10778855" h="2687370">
                <a:moveTo>
                  <a:pt x="0" y="0"/>
                </a:moveTo>
                <a:lnTo>
                  <a:pt x="10778856" y="0"/>
                </a:lnTo>
                <a:lnTo>
                  <a:pt x="10778856" y="2687370"/>
                </a:lnTo>
                <a:lnTo>
                  <a:pt x="0" y="268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40" b="-164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678132" y="2001189"/>
            <a:ext cx="9218918" cy="153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1"/>
              </a:lnSpc>
            </a:pPr>
            <a:r>
              <a:rPr lang="en-US" sz="6115" b="1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FINAL ANALYSIS 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8470" y="3489016"/>
            <a:ext cx="6124182" cy="440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8"/>
              </a:lnSpc>
            </a:pPr>
            <a:r>
              <a:rPr lang="en-US" sz="2634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the cleaned data represents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69418" y="4063782"/>
            <a:ext cx="7684593" cy="387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2"/>
              </a:lnSpc>
            </a:pPr>
            <a:r>
              <a:rPr lang="en-US" sz="2746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row = one hydraulic fracture event</a:t>
            </a:r>
          </a:p>
          <a:p>
            <a:pPr algn="l">
              <a:lnSpc>
                <a:spcPts val="3432"/>
              </a:lnSpc>
            </a:pPr>
            <a:r>
              <a:rPr lang="en-US" sz="2746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~6,500 fracture events</a:t>
            </a:r>
          </a:p>
          <a:p>
            <a:pPr algn="l">
              <a:lnSpc>
                <a:spcPts val="3432"/>
              </a:lnSpc>
            </a:pPr>
            <a:r>
              <a:rPr lang="en-US" sz="2746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Includes:</a:t>
            </a:r>
          </a:p>
          <a:p>
            <a:pPr marL="592926" lvl="1" indent="-296463" algn="l">
              <a:lnSpc>
                <a:spcPts val="3432"/>
              </a:lnSpc>
              <a:buFont typeface="Arial"/>
              <a:buChar char="•"/>
            </a:pPr>
            <a:r>
              <a:rPr lang="en-US" sz="2746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Date and year</a:t>
            </a:r>
          </a:p>
          <a:p>
            <a:pPr marL="592926" lvl="1" indent="-296463" algn="l">
              <a:lnSpc>
                <a:spcPts val="3432"/>
              </a:lnSpc>
              <a:buFont typeface="Arial"/>
              <a:buChar char="•"/>
            </a:pPr>
            <a:r>
              <a:rPr lang="en-US" sz="2746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Well area</a:t>
            </a:r>
          </a:p>
          <a:p>
            <a:pPr marL="592926" lvl="1" indent="-296463" algn="l">
              <a:lnSpc>
                <a:spcPts val="3432"/>
              </a:lnSpc>
              <a:buFont typeface="Arial"/>
              <a:buChar char="•"/>
            </a:pPr>
            <a:r>
              <a:rPr lang="en-US" sz="2746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Location (lat / lon)</a:t>
            </a:r>
          </a:p>
          <a:p>
            <a:pPr marL="592926" lvl="1" indent="-296463" algn="l">
              <a:lnSpc>
                <a:spcPts val="3432"/>
              </a:lnSpc>
              <a:buFont typeface="Arial"/>
              <a:buChar char="•"/>
            </a:pPr>
            <a:r>
              <a:rPr lang="en-US" sz="2746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water volume (m³)</a:t>
            </a:r>
          </a:p>
          <a:p>
            <a:pPr marL="592926" lvl="1" indent="-296463" algn="l">
              <a:lnSpc>
                <a:spcPts val="3432"/>
              </a:lnSpc>
              <a:buFont typeface="Arial"/>
              <a:buChar char="•"/>
            </a:pPr>
            <a:r>
              <a:rPr lang="en-US" sz="2746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duplicate water counts</a:t>
            </a:r>
          </a:p>
          <a:p>
            <a:pPr algn="l">
              <a:lnSpc>
                <a:spcPts val="3432"/>
              </a:lnSpc>
            </a:pPr>
            <a:endParaRPr lang="en-US" sz="2746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9479256" y="106086"/>
            <a:ext cx="7621214" cy="4727082"/>
          </a:xfrm>
          <a:custGeom>
            <a:avLst/>
            <a:gdLst/>
            <a:ahLst/>
            <a:cxnLst/>
            <a:rect l="l" t="t" r="r" b="b"/>
            <a:pathLst>
              <a:path w="7621214" h="4727082">
                <a:moveTo>
                  <a:pt x="0" y="0"/>
                </a:moveTo>
                <a:lnTo>
                  <a:pt x="7621214" y="0"/>
                </a:lnTo>
                <a:lnTo>
                  <a:pt x="7621214" y="4727082"/>
                </a:lnTo>
                <a:lnTo>
                  <a:pt x="0" y="4727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9479256" y="4833168"/>
            <a:ext cx="8464734" cy="5250278"/>
          </a:xfrm>
          <a:custGeom>
            <a:avLst/>
            <a:gdLst/>
            <a:ahLst/>
            <a:cxnLst/>
            <a:rect l="l" t="t" r="r" b="b"/>
            <a:pathLst>
              <a:path w="8464734" h="5250278">
                <a:moveTo>
                  <a:pt x="0" y="0"/>
                </a:moveTo>
                <a:lnTo>
                  <a:pt x="8464734" y="0"/>
                </a:lnTo>
                <a:lnTo>
                  <a:pt x="8464734" y="5250278"/>
                </a:lnTo>
                <a:lnTo>
                  <a:pt x="0" y="5250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338601" y="3692859"/>
            <a:ext cx="8604621" cy="6119397"/>
          </a:xfrm>
          <a:custGeom>
            <a:avLst/>
            <a:gdLst/>
            <a:ahLst/>
            <a:cxnLst/>
            <a:rect l="l" t="t" r="r" b="b"/>
            <a:pathLst>
              <a:path w="8604621" h="6119397">
                <a:moveTo>
                  <a:pt x="0" y="0"/>
                </a:moveTo>
                <a:lnTo>
                  <a:pt x="8604622" y="0"/>
                </a:lnTo>
                <a:lnTo>
                  <a:pt x="8604622" y="6119397"/>
                </a:lnTo>
                <a:lnTo>
                  <a:pt x="0" y="6119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211321" y="1895414"/>
            <a:ext cx="8181979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SUMMARY STATISTICS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95098" y="2741655"/>
            <a:ext cx="4842085" cy="46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2"/>
              </a:lnSpc>
            </a:pPr>
            <a:r>
              <a:rPr lang="en-US" sz="26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KEY QUANTITATIVE FINDINGS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4200"/>
            <a:ext cx="3186735" cy="1024500"/>
          </a:xfrm>
          <a:custGeom>
            <a:avLst/>
            <a:gdLst/>
            <a:ahLst/>
            <a:cxnLst/>
            <a:rect l="l" t="t" r="r" b="b"/>
            <a:pathLst>
              <a:path w="3186735" h="1024500">
                <a:moveTo>
                  <a:pt x="0" y="0"/>
                </a:moveTo>
                <a:lnTo>
                  <a:pt x="3186735" y="0"/>
                </a:lnTo>
                <a:lnTo>
                  <a:pt x="3186735" y="1024500"/>
                </a:lnTo>
                <a:lnTo>
                  <a:pt x="0" y="102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1000"/>
            </a:blip>
            <a:stretch>
              <a:fillRect t="-934" b="-93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0" y="4200"/>
            <a:ext cx="3186735" cy="1024500"/>
          </a:xfrm>
          <a:custGeom>
            <a:avLst/>
            <a:gdLst/>
            <a:ahLst/>
            <a:cxnLst/>
            <a:rect l="l" t="t" r="r" b="b"/>
            <a:pathLst>
              <a:path w="3186735" h="1024500">
                <a:moveTo>
                  <a:pt x="0" y="0"/>
                </a:moveTo>
                <a:lnTo>
                  <a:pt x="3186735" y="0"/>
                </a:lnTo>
                <a:lnTo>
                  <a:pt x="3186735" y="1024500"/>
                </a:lnTo>
                <a:lnTo>
                  <a:pt x="0" y="1024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</a:blip>
            <a:stretch>
              <a:fillRect t="-934" b="-934"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099256" y="2102136"/>
            <a:ext cx="16089488" cy="76664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1189221"/>
            <a:ext cx="13406114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MAP 1: FRACTURE EVENTS (POINTS)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586</Words>
  <Application>Microsoft Office PowerPoint</Application>
  <PresentationFormat>Custom</PresentationFormat>
  <Paragraphs>86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Source Sans Pro</vt:lpstr>
      <vt:lpstr>Source Sans Pro Italics</vt:lpstr>
      <vt:lpstr>Open Sans</vt:lpstr>
      <vt:lpstr>Times New Roman Bold</vt:lpstr>
      <vt:lpstr>Garet Bold</vt:lpstr>
      <vt:lpstr>Poppins</vt:lpstr>
      <vt:lpstr>Helios Bold</vt:lpstr>
      <vt:lpstr>League Spartan</vt:lpstr>
      <vt:lpstr>Arial</vt:lpstr>
      <vt:lpstr>Roboto</vt:lpstr>
      <vt:lpstr>Source Sans Pro Bold</vt:lpstr>
      <vt:lpstr>Aptos</vt:lpstr>
      <vt:lpstr>Garet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Fracturing Water Use in British Columbia</dc:title>
  <cp:lastModifiedBy>Ivan Rugut</cp:lastModifiedBy>
  <cp:revision>1</cp:revision>
  <dcterms:created xsi:type="dcterms:W3CDTF">2006-08-16T00:00:00Z</dcterms:created>
  <dcterms:modified xsi:type="dcterms:W3CDTF">2026-01-26T06:19:39Z</dcterms:modified>
  <dc:identifier>DAG_N89NaGo</dc:identifier>
</cp:coreProperties>
</file>